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69" r:id="rId16"/>
    <p:sldId id="268" r:id="rId17"/>
    <p:sldId id="270" r:id="rId18"/>
    <p:sldId id="271" r:id="rId19"/>
    <p:sldId id="273" r:id="rId20"/>
    <p:sldId id="274" r:id="rId21"/>
    <p:sldId id="275" r:id="rId22"/>
    <p:sldId id="276" r:id="rId23"/>
    <p:sldId id="280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  <a:srgbClr val="FFFF99"/>
    <a:srgbClr val="FFCC66"/>
    <a:srgbClr val="CCCC00"/>
    <a:srgbClr val="663300"/>
    <a:srgbClr val="6666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0" autoAdjust="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97071-F56C-401F-92BE-18C32A6A5A1E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7071-F56C-401F-92BE-18C32A6A5A1E}" type="datetimeFigureOut">
              <a:rPr lang="ru-RU" smtClean="0"/>
              <a:pPr/>
              <a:t>27.10.2017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C1800-FB66-4FEE-8CFD-F98E7E04C0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gif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ам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432047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МБДОУ № 22 «Земляничка»</a:t>
            </a:r>
            <a:endParaRPr lang="ru-RU" sz="1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136815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666633"/>
                </a:solidFill>
                <a:latin typeface="Monotype Corsiva" pitchFamily="66" charset="0"/>
              </a:rPr>
              <a:t>Артикуляционная гимнастика</a:t>
            </a:r>
          </a:p>
          <a:p>
            <a:r>
              <a:rPr lang="ru-RU" b="1" dirty="0">
                <a:solidFill>
                  <a:srgbClr val="666633"/>
                </a:solidFill>
                <a:latin typeface="Monotype Corsiva" pitchFamily="66" charset="0"/>
              </a:rPr>
              <a:t>д</a:t>
            </a:r>
            <a:r>
              <a:rPr lang="ru-RU" b="1" dirty="0" smtClean="0">
                <a:solidFill>
                  <a:srgbClr val="666633"/>
                </a:solidFill>
                <a:latin typeface="Monotype Corsiva" pitchFamily="66" charset="0"/>
              </a:rPr>
              <a:t>ля</a:t>
            </a:r>
          </a:p>
          <a:p>
            <a:r>
              <a:rPr lang="ru-RU" b="1" dirty="0" smtClean="0">
                <a:solidFill>
                  <a:srgbClr val="666633"/>
                </a:solidFill>
                <a:latin typeface="Monotype Corsiva" pitchFamily="66" charset="0"/>
              </a:rPr>
              <a:t>Дошколят</a:t>
            </a:r>
          </a:p>
          <a:p>
            <a:endParaRPr lang="ru-RU" b="1" dirty="0">
              <a:solidFill>
                <a:srgbClr val="666633"/>
              </a:solidFill>
              <a:latin typeface="Monotype Corsiva" pitchFamily="66" charset="0"/>
            </a:endParaRPr>
          </a:p>
          <a:p>
            <a:pPr algn="r"/>
            <a:r>
              <a:rPr lang="ru-RU" sz="2400" b="1" dirty="0" smtClean="0">
                <a:solidFill>
                  <a:srgbClr val="663300"/>
                </a:solidFill>
                <a:latin typeface="Monotype Corsiva" pitchFamily="66" charset="0"/>
              </a:rPr>
              <a:t>Подготовила учитель-логопед</a:t>
            </a:r>
          </a:p>
          <a:p>
            <a:pPr algn="r"/>
            <a:r>
              <a:rPr lang="ru-RU" sz="2400" b="1" dirty="0" smtClean="0">
                <a:solidFill>
                  <a:srgbClr val="663300"/>
                </a:solidFill>
                <a:latin typeface="Monotype Corsiva" pitchFamily="66" charset="0"/>
              </a:rPr>
              <a:t>Криволевич Е. П.</a:t>
            </a:r>
          </a:p>
        </p:txBody>
      </p:sp>
      <p:pic>
        <p:nvPicPr>
          <p:cNvPr id="6" name="Рисунок 5" descr="gruppa-zemlyanic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1340768"/>
            <a:ext cx="1224136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лопа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1875">
            <a:off x="5470794" y="1057589"/>
            <a:ext cx="2978439" cy="315704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712968" cy="5832648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2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«Лопаточка»</a:t>
            </a:r>
          </a:p>
          <a:p>
            <a:pPr algn="l"/>
            <a:r>
              <a:rPr lang="ru-RU" sz="22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(«Блинчик»)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Язык широкий покажи </a:t>
            </a:r>
            <a:endParaRPr lang="ru-RU" sz="20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И лопатку подержи. </a:t>
            </a:r>
            <a:endParaRPr lang="ru-RU" sz="20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линч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2"/>
            <a:ext cx="4032448" cy="20882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30681">
            <a:off x="3798975" y="704932"/>
            <a:ext cx="4760921" cy="5636917"/>
          </a:xfrm>
          <a:prstGeom prst="rect">
            <a:avLst/>
          </a:prstGeom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628800"/>
            <a:ext cx="5731893" cy="403244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голоч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4104456" cy="252028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змей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412776"/>
            <a:ext cx="2304256" cy="2664296"/>
          </a:xfrm>
          <a:prstGeom prst="rect">
            <a:avLst/>
          </a:prstGeom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30681">
            <a:off x="3798975" y="704932"/>
            <a:ext cx="4760921" cy="5636917"/>
          </a:xfrm>
          <a:prstGeom prst="rect">
            <a:avLst/>
          </a:prstGeom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628800"/>
            <a:ext cx="5731893" cy="4032448"/>
          </a:xfrm>
          <a:prstGeom prst="rect">
            <a:avLst/>
          </a:prstGeom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712968" cy="583264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2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«Змейка»</a:t>
            </a:r>
          </a:p>
          <a:p>
            <a:pPr algn="l"/>
            <a:r>
              <a:rPr lang="ru-RU" sz="22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(«Иголочка»)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Змейка под кустом шипит, </a:t>
            </a:r>
            <a:b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Она высунет язык. </a:t>
            </a: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 -</a:t>
            </a:r>
            <a:b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Уберет язык опять.</a:t>
            </a:r>
          </a:p>
          <a:p>
            <a:pPr algn="l"/>
            <a:endParaRPr lang="ru-RU" sz="26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6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чашеч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600400" cy="27957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3375">
            <a:off x="124551" y="899672"/>
            <a:ext cx="5009257" cy="5326879"/>
          </a:xfrm>
          <a:prstGeom prst="rect">
            <a:avLst/>
          </a:prstGeom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930681">
            <a:off x="3855498" y="515748"/>
            <a:ext cx="4872265" cy="58327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640960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2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«Чашечка»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Язычок наш поумнел. </a:t>
            </a:r>
            <a:endParaRPr lang="ru-RU" sz="24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Чашку сделать он сумел. </a:t>
            </a:r>
            <a:endParaRPr lang="ru-RU" sz="24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Можно чай туда налить. </a:t>
            </a:r>
            <a:endParaRPr lang="ru-RU" sz="24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И с конфетами попить.</a:t>
            </a:r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чашк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980728"/>
            <a:ext cx="3096344" cy="31715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гор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4104456" cy="345638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3375">
            <a:off x="145027" y="818390"/>
            <a:ext cx="6047901" cy="56749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712968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«Горка»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По крутой высокой горке,</a:t>
            </a:r>
            <a:b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Съехал вниз малыш Егорка.</a:t>
            </a:r>
            <a:b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Горка очень высока,</a:t>
            </a:r>
            <a:b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Покатает нас она!</a:t>
            </a:r>
            <a:endParaRPr lang="ru-RU" sz="20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горка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2080" y="980728"/>
            <a:ext cx="3312368" cy="316835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930681">
            <a:off x="3855498" y="515748"/>
            <a:ext cx="4872265" cy="5832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р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96752"/>
            <a:ext cx="3600400" cy="23762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30681">
            <a:off x="4363673" y="1379990"/>
            <a:ext cx="3818214" cy="45709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908720"/>
            <a:ext cx="7632848" cy="561662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2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«Грибок»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На тонкой ножке вырос</a:t>
            </a:r>
            <a:r>
              <a:rPr lang="en-US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гриб, </a:t>
            </a:r>
          </a:p>
          <a:p>
            <a:pPr algn="l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Он не мал и не велик. </a:t>
            </a:r>
          </a:p>
          <a:p>
            <a:pPr algn="l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Присосался язычок! </a:t>
            </a:r>
          </a:p>
          <a:p>
            <a:pPr algn="l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Несколько секунд – молчок! </a:t>
            </a: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mushrooms-42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772816"/>
            <a:ext cx="2592288" cy="24482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73375">
            <a:off x="709073" y="845597"/>
            <a:ext cx="4839128" cy="448088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3681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  <a:t>А</a:t>
            </a: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ртикуляционные упражнения бывают.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7128792" cy="38884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Динамические 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– это упражнения, где необходимо правильное движения щек, губ, языка. </a:t>
            </a:r>
          </a:p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Эти упражнения тоже проводятся под счет, только на каждый счет ребенку необходимо поменять положение губ или языка.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часы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548680"/>
            <a:ext cx="3240360" cy="32403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часи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268760"/>
            <a:ext cx="4206213" cy="315466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73375">
            <a:off x="972033" y="873709"/>
            <a:ext cx="5618716" cy="53885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663300"/>
                </a:solidFill>
                <a:latin typeface="Monotype Corsiva" pitchFamily="66" charset="0"/>
              </a:rPr>
              <a:t>Динамические упражнения</a:t>
            </a:r>
            <a:endParaRPr lang="ru-RU" sz="3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712968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«Часики»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Маятник туда, сюда </a:t>
            </a: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Делает вот так:</a:t>
            </a: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«Раз – два, раз – два…» </a:t>
            </a:r>
            <a:endParaRPr lang="ru-RU" sz="24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94238">
            <a:off x="4473261" y="195723"/>
            <a:ext cx="4380272" cy="5752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орк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75289">
            <a:off x="3257271" y="1045514"/>
            <a:ext cx="2916234" cy="21956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5610">
            <a:off x="3057077" y="917809"/>
            <a:ext cx="4119965" cy="3816051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5652120" y="2924944"/>
            <a:ext cx="3024336" cy="2952328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11161">
            <a:off x="3890223" y="1770406"/>
            <a:ext cx="4380272" cy="57525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663300"/>
                </a:solidFill>
                <a:latin typeface="Monotype Corsiva" pitchFamily="66" charset="0"/>
              </a:rPr>
              <a:t>Динамические упражнения</a:t>
            </a:r>
            <a:endParaRPr lang="ru-RU" sz="3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784976" cy="57606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</a:t>
            </a:r>
          </a:p>
          <a:p>
            <a:pPr algn="l"/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«Качели»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Язычок – вверх и вниз –</a:t>
            </a:r>
            <a:b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На качели сел Денис.</a:t>
            </a:r>
            <a:b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Вот качели высоко,</a:t>
            </a:r>
            <a:b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Вот качели низко.</a:t>
            </a:r>
            <a:b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До чего же хорошо</a:t>
            </a: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Весело Дениске!</a:t>
            </a:r>
            <a:endParaRPr lang="ru-RU" sz="20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кач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00868">
            <a:off x="512001" y="1681387"/>
            <a:ext cx="2880320" cy="21602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1024">
            <a:off x="320799" y="1566368"/>
            <a:ext cx="4048278" cy="3747632"/>
          </a:xfrm>
          <a:prstGeom prst="rect">
            <a:avLst/>
          </a:prstGeom>
        </p:spPr>
      </p:pic>
      <p:pic>
        <p:nvPicPr>
          <p:cNvPr id="13" name="Рисунок 12" descr="rfr rf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34666" flipH="1">
            <a:off x="5824430" y="2920403"/>
            <a:ext cx="2719847" cy="2963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2952328" cy="22117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3375">
            <a:off x="664166" y="1262785"/>
            <a:ext cx="3990626" cy="38271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>Динамические упражнения</a:t>
            </a:r>
            <a:endParaRPr lang="ru-RU" sz="36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568952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«Вкусное варенье»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Любишь ты, дружок, варенье -</a:t>
            </a:r>
            <a:b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Сделай это упражнение.</a:t>
            </a:r>
            <a:b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Каждый, хоть совсем немножко,</a:t>
            </a:r>
            <a:b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Любит есть варенье ложкой.</a:t>
            </a:r>
            <a:endParaRPr lang="ru-RU" sz="24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78099">
            <a:off x="4469558" y="1110470"/>
            <a:ext cx="3494742" cy="5121083"/>
          </a:xfrm>
          <a:prstGeom prst="rect">
            <a:avLst/>
          </a:prstGeom>
        </p:spPr>
      </p:pic>
      <p:pic>
        <p:nvPicPr>
          <p:cNvPr id="9" name="Рисунок 8" descr="варень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988840"/>
            <a:ext cx="186005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маляр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2880320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маляр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8104" y="1772816"/>
            <a:ext cx="2736304" cy="24482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78099">
            <a:off x="4469558" y="1110470"/>
            <a:ext cx="3494742" cy="5121083"/>
          </a:xfrm>
          <a:prstGeom prst="rect">
            <a:avLst/>
          </a:prstGeom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73375">
            <a:off x="664166" y="1262785"/>
            <a:ext cx="3990626" cy="38271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>Динамические упражнения</a:t>
            </a:r>
            <a:endParaRPr lang="ru-RU" sz="36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496944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r>
              <a:rPr lang="ru-RU" sz="2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8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«Маляр»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Язычок наш – кисточка,</a:t>
            </a:r>
          </a:p>
          <a:p>
            <a:pPr algn="l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Нёбо – потолок.</a:t>
            </a:r>
          </a:p>
          <a:p>
            <a:pPr algn="l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Белит нёбо кисточка </a:t>
            </a:r>
          </a:p>
          <a:p>
            <a:pPr algn="l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За мазком, мазок. </a:t>
            </a:r>
          </a:p>
          <a:p>
            <a:pPr algn="l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Сделано немало, </a:t>
            </a:r>
          </a:p>
          <a:p>
            <a:pPr algn="l"/>
            <a:r>
              <a:rPr lang="ru-RU" sz="22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Кисточка устала. </a:t>
            </a:r>
          </a:p>
          <a:p>
            <a:pPr algn="l"/>
            <a:endParaRPr lang="ru-RU" sz="24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57606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663300"/>
                </a:solidFill>
                <a:latin typeface="Monotype Corsiva" pitchFamily="66" charset="0"/>
              </a:rPr>
              <a:t>Девиз мастер-класса</a:t>
            </a:r>
            <a:endParaRPr lang="ru-RU" sz="4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7128792" cy="446449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«Скажи мне — и я забуду, покажи мне — и я запомню, дай мне сделать — и я пойму»</a:t>
            </a:r>
            <a:endParaRPr lang="ru-RU" sz="4000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                            Конфуций</a:t>
            </a:r>
            <a:endParaRPr lang="ru-RU" sz="4000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6666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гр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3600400" cy="23762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91620">
            <a:off x="507017" y="1104531"/>
            <a:ext cx="4792984" cy="4596678"/>
          </a:xfrm>
          <a:prstGeom prst="rect">
            <a:avLst/>
          </a:prstGeom>
        </p:spPr>
      </p:pic>
      <p:pic>
        <p:nvPicPr>
          <p:cNvPr id="8" name="Рисунок 7" descr="лош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52120" y="1628800"/>
            <a:ext cx="2664296" cy="25202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678099">
            <a:off x="4613574" y="1038462"/>
            <a:ext cx="3494742" cy="51210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>Динамические упражнения</a:t>
            </a:r>
            <a:endParaRPr lang="ru-RU" sz="36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640960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8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«Лошадка»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Вот лошадка скачет ловко, </a:t>
            </a:r>
            <a:endParaRPr lang="ru-RU" sz="24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У лошадки есть сноровка! </a:t>
            </a:r>
            <a:endParaRPr lang="ru-RU" sz="24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Много, много в цирке лет, </a:t>
            </a:r>
            <a:endParaRPr lang="ru-RU" sz="24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А ребятам всем – привет! </a:t>
            </a:r>
            <a:endParaRPr lang="ru-RU" sz="24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армонь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2120" y="1628800"/>
            <a:ext cx="2736304" cy="25202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 descr="гр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3600400" cy="237626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91620">
            <a:off x="507017" y="1104531"/>
            <a:ext cx="4792984" cy="4596678"/>
          </a:xfrm>
          <a:prstGeom prst="rect">
            <a:avLst/>
          </a:prstGeom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678099">
            <a:off x="4613574" y="1038462"/>
            <a:ext cx="3494742" cy="51210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663300"/>
                </a:solidFill>
                <a:latin typeface="Monotype Corsiva" pitchFamily="66" charset="0"/>
              </a:rPr>
              <a:t>Динамические упражнения</a:t>
            </a:r>
            <a:endParaRPr lang="ru-RU" sz="36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7128792" cy="604867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8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«Гармошка»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Непослушный язычок </a:t>
            </a:r>
          </a:p>
          <a:p>
            <a:pPr algn="l"/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Делает вот так – молчок!</a:t>
            </a:r>
          </a:p>
          <a:p>
            <a:pPr algn="l"/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Челюсть нижняя вниз </a:t>
            </a:r>
          </a:p>
          <a:p>
            <a:pPr algn="l"/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Это вовсе не каприз. </a:t>
            </a:r>
          </a:p>
          <a:p>
            <a:pPr algn="l"/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Гармошку делать продолжаем! </a:t>
            </a:r>
          </a:p>
          <a:p>
            <a:pPr algn="l"/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Рот закрываем, открываем.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а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4104456" cy="30243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3375">
            <a:off x="378224" y="873801"/>
            <a:ext cx="5618716" cy="5388590"/>
          </a:xfrm>
          <a:prstGeom prst="rect">
            <a:avLst/>
          </a:prstGeom>
        </p:spPr>
      </p:pic>
      <p:pic>
        <p:nvPicPr>
          <p:cNvPr id="9" name="Рисунок 8" descr="бар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1081" y="836712"/>
            <a:ext cx="3060913" cy="28803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994238">
            <a:off x="4480540" y="453844"/>
            <a:ext cx="4380272" cy="57525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663300"/>
                </a:solidFill>
                <a:latin typeface="Monotype Corsiva" pitchFamily="66" charset="0"/>
              </a:rPr>
              <a:t>Динамические упражнения</a:t>
            </a:r>
            <a:endParaRPr lang="ru-RU" sz="3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20688"/>
            <a:ext cx="8640960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«Барабан»</a:t>
            </a:r>
          </a:p>
          <a:p>
            <a:pPr algn="l"/>
            <a:r>
              <a:rPr lang="ru-RU" sz="24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(«Дятел»)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Петя встал сегодня рано </a:t>
            </a: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И стучит по барабану:</a:t>
            </a:r>
          </a:p>
          <a:p>
            <a:pPr algn="l"/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«Д – </a:t>
            </a:r>
            <a:r>
              <a:rPr lang="ru-RU" sz="2400" b="1" i="1" dirty="0" err="1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err="1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err="1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pPr algn="l"/>
            <a:endParaRPr lang="ru-RU" sz="24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пароход гуди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836712"/>
            <a:ext cx="3612401" cy="3096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3375">
            <a:off x="1009308" y="537338"/>
            <a:ext cx="4983915" cy="5388590"/>
          </a:xfrm>
          <a:prstGeom prst="rect">
            <a:avLst/>
          </a:prstGeom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94238">
            <a:off x="4480540" y="453844"/>
            <a:ext cx="4380272" cy="57525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908720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663300"/>
                </a:solidFill>
                <a:latin typeface="Monotype Corsiva" pitchFamily="66" charset="0"/>
              </a:rPr>
              <a:t>«Пароход гудит»</a:t>
            </a:r>
            <a:endParaRPr lang="ru-RU" sz="3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568952" cy="56166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9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Отплывает пароход: </a:t>
            </a:r>
          </a:p>
          <a:p>
            <a:pPr algn="l"/>
            <a:r>
              <a:rPr lang="ru-RU" sz="19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«Ы-Ы-Ы-Ы».</a:t>
            </a:r>
          </a:p>
          <a:p>
            <a:pPr algn="l"/>
            <a:r>
              <a:rPr lang="ru-RU" sz="19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Набирает он свой ход. </a:t>
            </a:r>
          </a:p>
          <a:p>
            <a:pPr algn="l"/>
            <a:r>
              <a:rPr lang="ru-RU" sz="19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Ы-Ы-Ы-Ы. </a:t>
            </a:r>
          </a:p>
          <a:p>
            <a:pPr algn="l"/>
            <a:r>
              <a:rPr lang="ru-RU" sz="19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Он в гудок гудит, гудит:</a:t>
            </a:r>
          </a:p>
          <a:p>
            <a:pPr algn="l"/>
            <a:r>
              <a:rPr lang="ru-RU" sz="19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«Ы-Ы-Ы-Ы» </a:t>
            </a:r>
          </a:p>
          <a:p>
            <a:pPr algn="l"/>
            <a:r>
              <a:rPr lang="ru-RU" sz="19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«Путь счастливый говорит»:</a:t>
            </a:r>
          </a:p>
          <a:p>
            <a:pPr algn="l"/>
            <a:r>
              <a:rPr lang="ru-RU" sz="19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Ы-Ы-Ы-Ы </a:t>
            </a:r>
          </a:p>
          <a:p>
            <a:pPr algn="l"/>
            <a:endParaRPr lang="ru-RU" sz="24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пароход.gi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2160" y="1340768"/>
            <a:ext cx="230425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7200800" cy="388843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Удачи, успехов </a:t>
            </a:r>
          </a:p>
          <a:p>
            <a:pPr>
              <a:lnSpc>
                <a:spcPct val="1200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>
              <a:lnSpc>
                <a:spcPct val="1200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удовольствия </a:t>
            </a:r>
          </a:p>
          <a:p>
            <a:pPr>
              <a:lnSpc>
                <a:spcPct val="1200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совместной деятельности </a:t>
            </a:r>
          </a:p>
          <a:p>
            <a:pPr>
              <a:lnSpc>
                <a:spcPct val="1200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ребёнком! 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57606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663300"/>
                </a:solidFill>
                <a:latin typeface="Monotype Corsiva" pitchFamily="66" charset="0"/>
              </a:rPr>
              <a:t>Спасибо за внимание!</a:t>
            </a:r>
            <a:endParaRPr lang="ru-RU" sz="4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дево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669360" cy="576064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Рисунок 3" descr="рамка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576063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663300"/>
                </a:solidFill>
                <a:latin typeface="Monotype Corsiva" pitchFamily="66" charset="0"/>
              </a:rPr>
              <a:t>Артикуляционная гимнастика</a:t>
            </a:r>
            <a:endParaRPr lang="ru-RU" sz="4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628800"/>
            <a:ext cx="7128792" cy="4010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вляется основой формирования речевых звуков и коррекции нарушений звукопроизношения любой этиологии и патогенеза. Она включает упражнения для тренировки подвижности органов артикуляционного аппарата</a:t>
            </a:r>
            <a:endParaRPr lang="ru-RU" dirty="0">
              <a:solidFill>
                <a:srgbClr val="6666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  <a:t>Как правильно проводить </a:t>
            </a:r>
            <a:b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  <a:t>артикуляционную гимнастику дома?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844824"/>
            <a:ext cx="7128792" cy="40324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Заниматься следует ежедневно </a:t>
            </a:r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7 – 10 минут.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Все упражнения проводятся </a:t>
            </a:r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перед зеркалом </a:t>
            </a:r>
            <a:r>
              <a:rPr lang="ru-RU" sz="2200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(лучший вариант – большое зеркало, где ребенок видит себя и взрослого, но можно и маленькое зеркальце).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Все упражнения проводятся в виде игры. Запрещено принуждать ребенка заставлять заниматься. Необходимо заинтересовать: </a:t>
            </a:r>
            <a:r>
              <a:rPr lang="ru-RU" sz="22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«Давай поиграем с язычком…»</a:t>
            </a:r>
            <a:endParaRPr lang="ru-RU" sz="22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Сначала упражнение проводится медленно, не спеша, 4 – 5 упражнений в день, затем каждый день прибавляем по одному новому упражнению.</a:t>
            </a:r>
            <a:endParaRPr lang="ru-RU" sz="2200" dirty="0">
              <a:solidFill>
                <a:srgbClr val="6666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3681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  <a:t>Систематичное выполнение артикуляционных упражнений позволяет:</a:t>
            </a:r>
            <a:r>
              <a:rPr lang="ru-RU" sz="4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7128792" cy="38884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Подготовить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артикуляционный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аппарат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к самостоятельному становлению произношения </a:t>
            </a:r>
            <a:r>
              <a:rPr lang="ru-RU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звуков   (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т. е., чем раньше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с ребенком начинают заниматься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артикуляционной гимнастикой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тем быстрее у ребенка появляются звуки родного языка, даже таких трудных как Р, Л).</a:t>
            </a:r>
          </a:p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Артикуляционные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помогают детям со сложными речевыми нарушениями быстрее преодолеть речевые дефекты.</a:t>
            </a:r>
          </a:p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Артикуляционная гимнастика очень полезна детям, про которых говорят </a:t>
            </a:r>
            <a:r>
              <a:rPr lang="ru-RU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«каша во рту»</a:t>
            </a:r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(т. е. у таких детей снижен тонус мышц щек, губ и языка)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6666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амка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3681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663300"/>
                </a:solidFill>
                <a:latin typeface="Monotype Corsiva" pitchFamily="66" charset="0"/>
              </a:rPr>
              <a:t>А</a:t>
            </a: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ртикуляционные упражнения бывают. </a:t>
            </a:r>
            <a: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7128792" cy="38884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Статическими </a:t>
            </a:r>
            <a:r>
              <a:rPr lang="ru-RU" dirty="0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– это упражнения, где ребенок выполняет определенный уклад, позу щек, губ, языка. </a:t>
            </a:r>
          </a:p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Статические упражнение должны удерживаться ребенком в течение 7 – 10 секунд, то есть мало показать, главное уметь удержать позу.</a:t>
            </a:r>
            <a:endParaRPr 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980728"/>
            <a:ext cx="3168352" cy="3312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30681">
            <a:off x="4191273" y="707172"/>
            <a:ext cx="4477642" cy="5360354"/>
          </a:xfrm>
          <a:prstGeom prst="rect">
            <a:avLst/>
          </a:prstGeom>
        </p:spPr>
      </p:pic>
      <p:pic>
        <p:nvPicPr>
          <p:cNvPr id="8" name="Рисунок 7" descr="улыбка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556792"/>
            <a:ext cx="3010553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73375">
            <a:off x="670724" y="1173412"/>
            <a:ext cx="4320480" cy="51088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9087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92696"/>
            <a:ext cx="7920880" cy="561662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0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«Улыбочка»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Наши губки улыбнулись!</a:t>
            </a: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Прямо к ушкам потянулись!</a:t>
            </a:r>
            <a:endParaRPr lang="ru-RU" sz="2000" b="1" i="1" dirty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930681">
            <a:off x="3855498" y="515748"/>
            <a:ext cx="4872265" cy="5832772"/>
          </a:xfrm>
          <a:prstGeom prst="rect">
            <a:avLst/>
          </a:prstGeom>
        </p:spPr>
      </p:pic>
      <p:pic>
        <p:nvPicPr>
          <p:cNvPr id="11" name="Рисунок 10" descr="забор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672408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73375">
            <a:off x="247456" y="867672"/>
            <a:ext cx="5009257" cy="5693691"/>
          </a:xfrm>
          <a:prstGeom prst="rect">
            <a:avLst/>
          </a:prstGeom>
        </p:spPr>
      </p:pic>
      <p:pic>
        <p:nvPicPr>
          <p:cNvPr id="10" name="Рисунок 9" descr="забо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980728"/>
            <a:ext cx="3158108" cy="31920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8352928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2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«Заборчик»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Подъезжает шофёр,</a:t>
            </a:r>
            <a:endParaRPr lang="ru-RU" sz="20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Ну, а впереди – забор. </a:t>
            </a:r>
            <a:endParaRPr lang="ru-RU" sz="20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Тормозит и назад. </a:t>
            </a:r>
            <a:endParaRPr lang="ru-RU" sz="20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И так восемь раз подряд. </a:t>
            </a:r>
            <a:endParaRPr lang="ru-RU" sz="20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0dee64853976ef255dfca075907f6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3648447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зеркал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73375">
            <a:off x="247456" y="867672"/>
            <a:ext cx="5009257" cy="5693691"/>
          </a:xfrm>
          <a:prstGeom prst="rect">
            <a:avLst/>
          </a:prstGeom>
        </p:spPr>
      </p:pic>
      <p:pic>
        <p:nvPicPr>
          <p:cNvPr id="9" name="Рисунок 8" descr="т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836712"/>
            <a:ext cx="3533378" cy="35333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зеркал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930681">
            <a:off x="3855498" y="515748"/>
            <a:ext cx="4872265" cy="58327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79208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Статические упражнения</a:t>
            </a:r>
            <a:endParaRPr lang="ru-RU" sz="2800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692696"/>
            <a:ext cx="8712968" cy="6048672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200" b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«Трубочка»</a:t>
            </a:r>
          </a:p>
          <a:p>
            <a:pPr algn="l"/>
            <a:r>
              <a:rPr lang="ru-RU" sz="20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b="1" i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Улыбайся народ,</a:t>
            </a:r>
            <a:endParaRPr lang="ru-RU" sz="20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Потом губы – вперёд! </a:t>
            </a:r>
            <a:endParaRPr lang="ru-RU" sz="20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И так делаем раз шесть. </a:t>
            </a:r>
            <a:endParaRPr lang="ru-RU" sz="20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i="1" dirty="0" smtClean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Всё! Хвалю! Начало есть! </a:t>
            </a:r>
            <a:endParaRPr lang="ru-RU" sz="2000" b="1" dirty="0" smtClean="0">
              <a:solidFill>
                <a:srgbClr val="33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709</Words>
  <Application>Microsoft Office PowerPoint</Application>
  <PresentationFormat>Экран (4:3)</PresentationFormat>
  <Paragraphs>281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МБДОУ № 22 «Земляничка»</vt:lpstr>
      <vt:lpstr>Девиз мастер-класса</vt:lpstr>
      <vt:lpstr>Артикуляционная гимнастика</vt:lpstr>
      <vt:lpstr>Как правильно проводить  артикуляционную гимнастику дома?</vt:lpstr>
      <vt:lpstr>Систематичное выполнение артикуляционных упражнений позволяет: </vt:lpstr>
      <vt:lpstr>Артикуляционные упражнения бывают.  </vt:lpstr>
      <vt:lpstr>Статические упражнения</vt:lpstr>
      <vt:lpstr>Статические упражнения</vt:lpstr>
      <vt:lpstr>Статические упражнения</vt:lpstr>
      <vt:lpstr>Статические упражнения</vt:lpstr>
      <vt:lpstr>Статические упражнения</vt:lpstr>
      <vt:lpstr>Статические упражнения</vt:lpstr>
      <vt:lpstr>Статические упражнения</vt:lpstr>
      <vt:lpstr>Статические упражнения</vt:lpstr>
      <vt:lpstr>Артикуляционные упражнения бывают.  </vt:lpstr>
      <vt:lpstr>Динамические упражнения</vt:lpstr>
      <vt:lpstr>Динамические упражнения</vt:lpstr>
      <vt:lpstr>Динамические упражнения</vt:lpstr>
      <vt:lpstr>Динамические упражнения</vt:lpstr>
      <vt:lpstr>Динамические упражнения</vt:lpstr>
      <vt:lpstr>Динамические упражнения</vt:lpstr>
      <vt:lpstr>Динамические упражнения</vt:lpstr>
      <vt:lpstr>«Пароход гудит»</vt:lpstr>
      <vt:lpstr>Спасибо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 22 «Земляничка»</dc:title>
  <dc:creator>Павел</dc:creator>
  <cp:lastModifiedBy>User</cp:lastModifiedBy>
  <cp:revision>48</cp:revision>
  <dcterms:created xsi:type="dcterms:W3CDTF">2017-10-25T19:32:27Z</dcterms:created>
  <dcterms:modified xsi:type="dcterms:W3CDTF">2017-10-27T12:25:55Z</dcterms:modified>
</cp:coreProperties>
</file>