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59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C02D4"/>
    <a:srgbClr val="990000"/>
    <a:srgbClr val="008080"/>
    <a:srgbClr val="419543"/>
    <a:srgbClr val="D7FEA8"/>
    <a:srgbClr val="2015FD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17" autoAdjust="0"/>
  </p:normalViewPr>
  <p:slideViewPr>
    <p:cSldViewPr>
      <p:cViewPr varScale="1">
        <p:scale>
          <a:sx n="51" d="100"/>
          <a:sy n="51" d="100"/>
        </p:scale>
        <p:origin x="-1243" y="1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gif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1357298"/>
            <a:ext cx="6072230" cy="4000528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9900"/>
                </a:solidFill>
              </a:rPr>
              <a:t>Проектная деятельность в коррекционной группе детского сада</a:t>
            </a:r>
            <a:endParaRPr lang="ru-RU" sz="5400" b="1" dirty="0">
              <a:solidFill>
                <a:srgbClr val="0099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5786454"/>
            <a:ext cx="4686288" cy="1752600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2015FD"/>
                </a:solidFill>
              </a:rPr>
              <a:t>Воспитатель Ткач Л.В.</a:t>
            </a:r>
            <a:endParaRPr lang="ru-RU" sz="2400" b="1" i="1" dirty="0">
              <a:solidFill>
                <a:srgbClr val="2015FD"/>
              </a:solidFill>
            </a:endParaRPr>
          </a:p>
        </p:txBody>
      </p:sp>
      <p:pic>
        <p:nvPicPr>
          <p:cNvPr id="7" name="Picture 2" descr="H:\88882017_13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15140" y="4500570"/>
            <a:ext cx="2133600" cy="1841500"/>
          </a:xfrm>
          <a:prstGeom prst="rect">
            <a:avLst/>
          </a:prstGeom>
          <a:noFill/>
        </p:spPr>
      </p:pic>
      <p:pic>
        <p:nvPicPr>
          <p:cNvPr id="5125" name="Picture 5" descr="N:\МОЁ\РИСУНКИ ВСЕ\анимация\Животные-карин\116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85852" y="1500174"/>
            <a:ext cx="638177" cy="485775"/>
          </a:xfrm>
          <a:prstGeom prst="rect">
            <a:avLst/>
          </a:prstGeom>
          <a:noFill/>
        </p:spPr>
      </p:pic>
      <p:pic>
        <p:nvPicPr>
          <p:cNvPr id="9" name="Picture 5" descr="N:\МОЁ\РИСУНКИ ВСЕ\анимация\Животные-карин\116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8072462" y="214290"/>
            <a:ext cx="638177" cy="485775"/>
          </a:xfrm>
          <a:prstGeom prst="rect">
            <a:avLst/>
          </a:prstGeom>
          <a:noFill/>
        </p:spPr>
      </p:pic>
      <p:pic>
        <p:nvPicPr>
          <p:cNvPr id="10" name="Picture 5" descr="N:\МОЁ\РИСУНКИ ВСЕ\анимация\Животные-карин\116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594545">
            <a:off x="8009339" y="2510080"/>
            <a:ext cx="638177" cy="485775"/>
          </a:xfrm>
          <a:prstGeom prst="rect">
            <a:avLst/>
          </a:prstGeom>
          <a:noFill/>
        </p:spPr>
      </p:pic>
      <p:pic>
        <p:nvPicPr>
          <p:cNvPr id="11" name="Picture 5" descr="N:\МОЁ\РИСУНКИ ВСЕ\анимация\Животные-карин\116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1714480" y="500042"/>
            <a:ext cx="638177" cy="485775"/>
          </a:xfrm>
          <a:prstGeom prst="rect">
            <a:avLst/>
          </a:prstGeom>
          <a:noFill/>
        </p:spPr>
      </p:pic>
      <p:pic>
        <p:nvPicPr>
          <p:cNvPr id="12" name="Picture 5" descr="N:\МОЁ\РИСУНКИ ВСЕ\анимация\Животные-карин\116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928670"/>
            <a:ext cx="638177" cy="485775"/>
          </a:xfrm>
          <a:prstGeom prst="rect">
            <a:avLst/>
          </a:prstGeom>
          <a:noFill/>
        </p:spPr>
      </p:pic>
      <p:pic>
        <p:nvPicPr>
          <p:cNvPr id="13" name="Picture 5" descr="N:\МОЁ\РИСУНКИ ВСЕ\анимация\Животные-карин\116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86512" y="642918"/>
            <a:ext cx="638177" cy="485775"/>
          </a:xfrm>
          <a:prstGeom prst="rect">
            <a:avLst/>
          </a:prstGeom>
          <a:noFill/>
        </p:spPr>
      </p:pic>
      <p:pic>
        <p:nvPicPr>
          <p:cNvPr id="14" name="Picture 5" descr="N:\МОЁ\РИСУНКИ ВСЕ\анимация\Животные-карин\116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9631698">
            <a:off x="7724538" y="1491438"/>
            <a:ext cx="638177" cy="4857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20141120_11124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654933">
            <a:off x="586611" y="404640"/>
            <a:ext cx="3500462" cy="37537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Содержимое 6" descr="20141120_111945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 rot="6719786">
            <a:off x="6003549" y="608700"/>
            <a:ext cx="2710088" cy="2756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Содержимое 3" descr="20141128_083336.jpg"/>
          <p:cNvPicPr>
            <a:picLocks noGrp="1" noChangeAspect="1"/>
          </p:cNvPicPr>
          <p:nvPr>
            <p:ph sz="half" idx="1"/>
          </p:nvPr>
        </p:nvPicPr>
        <p:blipFill>
          <a:blip r:embed="rId4" cstate="email"/>
          <a:stretch>
            <a:fillRect/>
          </a:stretch>
        </p:blipFill>
        <p:spPr>
          <a:xfrm rot="5400000">
            <a:off x="1928794" y="2357406"/>
            <a:ext cx="5143536" cy="38576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2" name="Picture 4" descr="N:\МОЁ\РИСУНКИ ВСЕ\Анимашки\люди\малыши\Малыш4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58" y="4429132"/>
            <a:ext cx="2143140" cy="2079640"/>
          </a:xfrm>
          <a:prstGeom prst="rect">
            <a:avLst/>
          </a:prstGeom>
          <a:noFill/>
        </p:spPr>
      </p:pic>
      <p:pic>
        <p:nvPicPr>
          <p:cNvPr id="2056" name="Picture 8" descr="N:\МОЁ\РИСУНКИ ВСЕ\Анимашки\люди\малыши\baby14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786578" y="4429132"/>
            <a:ext cx="1900242" cy="19434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C02D4"/>
                </a:solidFill>
              </a:rPr>
              <a:t>Вода -водица</a:t>
            </a:r>
            <a:endParaRPr lang="ru-RU" b="1" i="1" dirty="0">
              <a:solidFill>
                <a:srgbClr val="0C02D4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Цель: изучение свойств воды, как основы всего живого на Земле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Тип: познавательный, творческо-исследовательский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Продолжительность: краткосрочный (1 неделя)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Участники: воспитатели группы, воспитанники, сотрудники группы</a:t>
            </a:r>
          </a:p>
          <a:p>
            <a:endParaRPr lang="ru-RU" dirty="0"/>
          </a:p>
        </p:txBody>
      </p:sp>
      <p:pic>
        <p:nvPicPr>
          <p:cNvPr id="4098" name="Picture 2" descr="N:\МОЁ\РИСУНКИ ВСЕ\анимация\cl48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357166"/>
            <a:ext cx="1762130" cy="1265530"/>
          </a:xfrm>
          <a:prstGeom prst="rect">
            <a:avLst/>
          </a:prstGeom>
          <a:noFill/>
        </p:spPr>
      </p:pic>
      <p:pic>
        <p:nvPicPr>
          <p:cNvPr id="4099" name="Picture 3" descr="N:\МОЁ\РИСУНКИ ВСЕ\анимация\Животные-карин\5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768" y="4857760"/>
            <a:ext cx="1738318" cy="137327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20150417_122359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 rot="5400000">
            <a:off x="2156307" y="3130049"/>
            <a:ext cx="3894935" cy="2921201"/>
          </a:xfrm>
        </p:spPr>
      </p:pic>
      <p:pic>
        <p:nvPicPr>
          <p:cNvPr id="3074" name="Picture 2" descr="N:\Таня проекты\20150421_16171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4935260" y="744101"/>
            <a:ext cx="4809988" cy="3607491"/>
          </a:xfrm>
          <a:prstGeom prst="rect">
            <a:avLst/>
          </a:prstGeom>
          <a:noFill/>
        </p:spPr>
      </p:pic>
      <p:pic>
        <p:nvPicPr>
          <p:cNvPr id="7" name="Содержимое 6" descr="20150417_123253.jpg"/>
          <p:cNvPicPr>
            <a:picLocks noGrp="1" noChangeAspect="1"/>
          </p:cNvPicPr>
          <p:nvPr>
            <p:ph sz="half" idx="1"/>
          </p:nvPr>
        </p:nvPicPr>
        <p:blipFill>
          <a:blip r:embed="rId5" cstate="email"/>
          <a:stretch>
            <a:fillRect/>
          </a:stretch>
        </p:blipFill>
        <p:spPr>
          <a:xfrm rot="5400000">
            <a:off x="-40510" y="1397776"/>
            <a:ext cx="3752848" cy="2814636"/>
          </a:xfrm>
        </p:spPr>
      </p:pic>
      <p:pic>
        <p:nvPicPr>
          <p:cNvPr id="6" name="Picture 6" descr="N:\МОЁ\РИСУНКИ ВСЕ\анимация\Животные-карин\AG00180_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5720" y="4838726"/>
            <a:ext cx="3071834" cy="1462075"/>
          </a:xfrm>
          <a:prstGeom prst="rect">
            <a:avLst/>
          </a:prstGeom>
          <a:noFill/>
        </p:spPr>
      </p:pic>
      <p:pic>
        <p:nvPicPr>
          <p:cNvPr id="9" name="Picture 6" descr="N:\МОЁ\РИСУНКИ ВСЕ\анимация\Животные-карин\AG00180_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flipH="1">
            <a:off x="5962064" y="5072074"/>
            <a:ext cx="3181936" cy="1514479"/>
          </a:xfrm>
          <a:prstGeom prst="rect">
            <a:avLst/>
          </a:prstGeom>
          <a:noFill/>
        </p:spPr>
      </p:pic>
      <p:pic>
        <p:nvPicPr>
          <p:cNvPr id="6146" name="Picture 2" descr="N:\МОЁ\РИСУНКИ ВСЕ\анимация\Животные-карин\BD13772_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715008" y="5000636"/>
            <a:ext cx="1428750" cy="1428750"/>
          </a:xfrm>
          <a:prstGeom prst="rect">
            <a:avLst/>
          </a:prstGeom>
          <a:noFill/>
        </p:spPr>
      </p:pic>
      <p:pic>
        <p:nvPicPr>
          <p:cNvPr id="10" name="Picture 2" descr="N:\МОЁ\РИСУНКИ ВСЕ\анимация\Животные-карин\BD13772_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flipH="1">
            <a:off x="1357290" y="4429132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Дерево памяти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Цель: формирование представлений о ВОВ на основе уже имеющихся знаний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Тип: информационный, творческо-исследовательский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Продолжительность: краткосрочный (2 недели)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Участники: воспитанники группы, воспитатели группы, музыкальный руководитель, родители воспитанников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0150428_105808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 rot="5400000">
            <a:off x="-74801" y="1217752"/>
            <a:ext cx="4810934" cy="33755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Содержимое 5" descr="DSCN1370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>
          <a:xfrm>
            <a:off x="4286248" y="357166"/>
            <a:ext cx="4643470" cy="61912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428604"/>
            <a:ext cx="4071966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a_BodoniNova" pitchFamily="18" charset="-52"/>
              </a:rPr>
              <a:t>Сказка – </a:t>
            </a:r>
            <a:b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a_BodoniNova" pitchFamily="18" charset="-52"/>
              </a:rPr>
            </a:b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a_BodoniNova" pitchFamily="18" charset="-52"/>
              </a:rPr>
              <a:t>это чудо!</a:t>
            </a:r>
            <a:endParaRPr lang="ru-RU" b="1" i="1" dirty="0">
              <a:solidFill>
                <a:schemeClr val="accent6">
                  <a:lumMod val="75000"/>
                </a:schemeClr>
              </a:solidFill>
              <a:latin typeface="a_BodoniNova" pitchFamily="18" charset="-52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85720" y="1214422"/>
            <a:ext cx="3929090" cy="4840303"/>
          </a:xfrm>
        </p:spPr>
        <p:txBody>
          <a:bodyPr>
            <a:normAutofit fontScale="47500" lnSpcReduction="20000"/>
          </a:bodyPr>
          <a:lstStyle/>
          <a:p>
            <a:pPr indent="450850" algn="ctr"/>
            <a:endParaRPr lang="ru-RU" sz="6700" b="1" dirty="0" smtClean="0">
              <a:latin typeface="Times New Roman" pitchFamily="18" charset="0"/>
            </a:endParaRPr>
          </a:p>
          <a:p>
            <a:pPr indent="450850"/>
            <a:r>
              <a:rPr lang="ru-RU" sz="5100" b="1" u="sng" dirty="0" smtClean="0">
                <a:solidFill>
                  <a:srgbClr val="0C02D4"/>
                </a:solidFill>
                <a:latin typeface="Times New Roman" pitchFamily="18" charset="0"/>
              </a:rPr>
              <a:t>Вид проекта: </a:t>
            </a:r>
            <a:r>
              <a:rPr lang="ru-RU" sz="5100" b="1" dirty="0" smtClean="0">
                <a:solidFill>
                  <a:srgbClr val="0C02D4"/>
                </a:solidFill>
                <a:latin typeface="Times New Roman" pitchFamily="18" charset="0"/>
              </a:rPr>
              <a:t>познавательный, творческий, групповой.</a:t>
            </a:r>
          </a:p>
          <a:p>
            <a:pPr indent="450850"/>
            <a:r>
              <a:rPr lang="ru-RU" sz="5100" b="1" u="sng" dirty="0" smtClean="0">
                <a:solidFill>
                  <a:srgbClr val="0C02D4"/>
                </a:solidFill>
                <a:latin typeface="Times New Roman" pitchFamily="18" charset="0"/>
              </a:rPr>
              <a:t>Продолжительность</a:t>
            </a:r>
            <a:r>
              <a:rPr lang="ru-RU" sz="5100" b="1" dirty="0" smtClean="0">
                <a:solidFill>
                  <a:srgbClr val="0C02D4"/>
                </a:solidFill>
                <a:latin typeface="Times New Roman" pitchFamily="18" charset="0"/>
              </a:rPr>
              <a:t>: краткосрочный   (3 недели.)</a:t>
            </a:r>
          </a:p>
          <a:p>
            <a:pPr indent="450850"/>
            <a:r>
              <a:rPr lang="ru-RU" sz="5100" b="1" u="sng" dirty="0" smtClean="0">
                <a:solidFill>
                  <a:srgbClr val="0C02D4"/>
                </a:solidFill>
                <a:latin typeface="Times New Roman" pitchFamily="18" charset="0"/>
              </a:rPr>
              <a:t>Участники проекта: </a:t>
            </a:r>
            <a:r>
              <a:rPr lang="ru-RU" sz="5100" b="1" dirty="0" smtClean="0">
                <a:solidFill>
                  <a:srgbClr val="0C02D4"/>
                </a:solidFill>
                <a:latin typeface="Times New Roman" pitchFamily="18" charset="0"/>
              </a:rPr>
              <a:t>дети старшей  группы, родители, воспитатели, логопед группы, музыкальный руководитель </a:t>
            </a:r>
          </a:p>
          <a:p>
            <a:pPr indent="450850"/>
            <a:endParaRPr lang="ru-RU" dirty="0" smtClean="0">
              <a:latin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929190" y="1285860"/>
            <a:ext cx="3929090" cy="4786346"/>
          </a:xfrm>
        </p:spPr>
        <p:txBody>
          <a:bodyPr>
            <a:normAutofit fontScale="47500" lnSpcReduction="20000"/>
          </a:bodyPr>
          <a:lstStyle/>
          <a:p>
            <a:pPr indent="450850"/>
            <a:r>
              <a:rPr lang="ru-RU" sz="4200" b="1" u="sng" dirty="0" smtClean="0">
                <a:solidFill>
                  <a:srgbClr val="0C02D4"/>
                </a:solidFill>
                <a:latin typeface="Times New Roman" pitchFamily="18" charset="0"/>
              </a:rPr>
              <a:t>Образовательные области</a:t>
            </a:r>
            <a:r>
              <a:rPr lang="ru-RU" sz="4200" b="1" dirty="0" smtClean="0">
                <a:solidFill>
                  <a:srgbClr val="0C02D4"/>
                </a:solidFill>
                <a:latin typeface="Times New Roman" pitchFamily="18" charset="0"/>
              </a:rPr>
              <a:t>: чтение художественной литературы, познание, художественное творчество, коммуникация, социализация, труд, музыка.</a:t>
            </a:r>
          </a:p>
          <a:p>
            <a:pPr indent="450850"/>
            <a:r>
              <a:rPr lang="ru-RU" sz="4200" b="1" u="sng" dirty="0" smtClean="0">
                <a:solidFill>
                  <a:srgbClr val="0C02D4"/>
                </a:solidFill>
                <a:latin typeface="Times New Roman" pitchFamily="18" charset="0"/>
              </a:rPr>
              <a:t>Цели проекта:</a:t>
            </a:r>
          </a:p>
          <a:p>
            <a:pPr indent="450850">
              <a:buNone/>
            </a:pPr>
            <a:r>
              <a:rPr lang="ru-RU" sz="4200" b="1" dirty="0" smtClean="0">
                <a:solidFill>
                  <a:srgbClr val="0C02D4"/>
                </a:solidFill>
                <a:latin typeface="Times New Roman" pitchFamily="18" charset="0"/>
              </a:rPr>
              <a:t>- нравственно-эстетическое развитие и воспитание детей, приобщение детей к художественной литературе;</a:t>
            </a:r>
          </a:p>
          <a:p>
            <a:pPr indent="450850">
              <a:buNone/>
            </a:pPr>
            <a:r>
              <a:rPr lang="ru-RU" sz="4200" b="1" dirty="0" smtClean="0">
                <a:solidFill>
                  <a:srgbClr val="0C02D4"/>
                </a:solidFill>
                <a:latin typeface="Times New Roman" pitchFamily="18" charset="0"/>
              </a:rPr>
              <a:t>- развитие творческих способностей, </a:t>
            </a:r>
            <a:r>
              <a:rPr lang="ru-RU" sz="3800" b="1" dirty="0" smtClean="0">
                <a:solidFill>
                  <a:srgbClr val="0C02D4"/>
                </a:solidFill>
                <a:latin typeface="Times New Roman" pitchFamily="18" charset="0"/>
              </a:rPr>
              <a:t>фантазии детей;</a:t>
            </a:r>
            <a:endParaRPr lang="ru-RU" sz="3800" b="1" dirty="0">
              <a:solidFill>
                <a:srgbClr val="0C02D4"/>
              </a:solidFill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00100" y="571480"/>
            <a:ext cx="4071966" cy="98903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C02D4"/>
                </a:solidFill>
                <a:latin typeface="Times New Roman" pitchFamily="18" charset="0"/>
              </a:rPr>
              <a:t>Задачи: </a:t>
            </a:r>
            <a:br>
              <a:rPr lang="ru-RU" b="1" dirty="0" smtClean="0">
                <a:solidFill>
                  <a:srgbClr val="0C02D4"/>
                </a:solidFill>
                <a:latin typeface="Times New Roman" pitchFamily="18" charset="0"/>
              </a:rPr>
            </a:br>
            <a:endParaRPr lang="ru-RU" dirty="0">
              <a:solidFill>
                <a:srgbClr val="0C02D4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0034" y="928670"/>
            <a:ext cx="8186766" cy="5786478"/>
          </a:xfrm>
        </p:spPr>
        <p:txBody>
          <a:bodyPr>
            <a:normAutofit/>
          </a:bodyPr>
          <a:lstStyle/>
          <a:p>
            <a:pPr indent="450850"/>
            <a:r>
              <a:rPr lang="ru-RU" sz="1600" b="1" u="sng" dirty="0" smtClean="0">
                <a:solidFill>
                  <a:srgbClr val="990000"/>
                </a:solidFill>
                <a:latin typeface="Times New Roman" pitchFamily="18" charset="0"/>
              </a:rPr>
              <a:t>ДЕТИ:</a:t>
            </a:r>
          </a:p>
          <a:p>
            <a:pPr indent="450850"/>
            <a:r>
              <a:rPr lang="ru-RU" sz="1600" b="1" i="1" dirty="0" smtClean="0">
                <a:latin typeface="Times New Roman" pitchFamily="18" charset="0"/>
              </a:rPr>
              <a:t>- познакомить детей с русскими народными сказками, сказками  народов мира, понятиями авторская и народная сказка, видами сказок (волшебными, сказками о животных, бытовыми сказками);</a:t>
            </a:r>
          </a:p>
          <a:p>
            <a:pPr indent="450850"/>
            <a:r>
              <a:rPr lang="ru-RU" sz="1600" b="1" i="1" dirty="0" smtClean="0">
                <a:latin typeface="Times New Roman" pitchFamily="18" charset="0"/>
              </a:rPr>
              <a:t>-  учить детей слушать, слышать, рассуждать, развивать умения применять свои знания в беседе, добиваться связных высказываний;</a:t>
            </a:r>
          </a:p>
          <a:p>
            <a:pPr indent="450850"/>
            <a:r>
              <a:rPr lang="ru-RU" sz="1600" b="1" i="1" dirty="0" smtClean="0">
                <a:latin typeface="Times New Roman" pitchFamily="18" charset="0"/>
              </a:rPr>
              <a:t>- обогащать и расширять словарный запас детей;</a:t>
            </a:r>
          </a:p>
          <a:p>
            <a:pPr indent="450850"/>
            <a:r>
              <a:rPr lang="ru-RU" sz="1600" b="1" i="1" dirty="0" smtClean="0">
                <a:latin typeface="Times New Roman" pitchFamily="18" charset="0"/>
              </a:rPr>
              <a:t>- формировать умение выразительно читать стихи, инсценировать эпизоды сказок, показывать сказки с помощью разных видов театра (пальчикового, </a:t>
            </a:r>
            <a:r>
              <a:rPr lang="ru-RU" sz="1600" b="1" i="1" dirty="0" err="1" smtClean="0">
                <a:latin typeface="Times New Roman" pitchFamily="18" charset="0"/>
              </a:rPr>
              <a:t>Би-Ба-Бо</a:t>
            </a:r>
            <a:r>
              <a:rPr lang="ru-RU" sz="1600" b="1" i="1" dirty="0" smtClean="0">
                <a:latin typeface="Times New Roman" pitchFamily="18" charset="0"/>
              </a:rPr>
              <a:t>, теневого).</a:t>
            </a:r>
          </a:p>
          <a:p>
            <a:pPr indent="450850"/>
            <a:r>
              <a:rPr lang="ru-RU" sz="1600" b="1" i="1" dirty="0" smtClean="0">
                <a:latin typeface="Times New Roman" pitchFamily="18" charset="0"/>
              </a:rPr>
              <a:t>- развивать творческие  способности;</a:t>
            </a:r>
          </a:p>
          <a:p>
            <a:pPr indent="450850"/>
            <a:r>
              <a:rPr lang="ru-RU" sz="1600" b="1" i="1" dirty="0" smtClean="0">
                <a:latin typeface="Times New Roman" pitchFamily="18" charset="0"/>
              </a:rPr>
              <a:t>- развивать у детей воображение, фантазию;</a:t>
            </a:r>
          </a:p>
          <a:p>
            <a:pPr indent="450850"/>
            <a:r>
              <a:rPr lang="ru-RU" sz="1600" b="1" i="1" dirty="0" smtClean="0">
                <a:latin typeface="Times New Roman" pitchFamily="18" charset="0"/>
              </a:rPr>
              <a:t>- формировать навыки сотрудничества, взаимопомощи;</a:t>
            </a:r>
          </a:p>
          <a:p>
            <a:pPr indent="450850"/>
            <a:r>
              <a:rPr lang="ru-RU" sz="1600" b="1" i="1" dirty="0" smtClean="0">
                <a:latin typeface="Times New Roman" pitchFamily="18" charset="0"/>
              </a:rPr>
              <a:t>- развивать коммуникабельность и умение общаться со взрослыми людьми и сверстниками в разных ситуациях;</a:t>
            </a:r>
          </a:p>
          <a:p>
            <a:pPr indent="450850"/>
            <a:r>
              <a:rPr lang="ru-RU" sz="1600" b="1" i="1" dirty="0" smtClean="0">
                <a:latin typeface="Times New Roman" pitchFamily="18" charset="0"/>
              </a:rPr>
              <a:t>-познакомить детей с историей возникновения книги;</a:t>
            </a:r>
          </a:p>
          <a:p>
            <a:pPr indent="450850"/>
            <a:r>
              <a:rPr lang="ru-RU" sz="1600" b="1" i="1" dirty="0" smtClean="0">
                <a:latin typeface="Times New Roman" pitchFamily="18" charset="0"/>
              </a:rPr>
              <a:t>-познакомить детей с художниками-иллюстраторами детских книг.</a:t>
            </a:r>
          </a:p>
          <a:p>
            <a:pPr indent="450850"/>
            <a:r>
              <a:rPr lang="ru-RU" sz="1600" b="1" i="1" u="sng" dirty="0" smtClean="0">
                <a:solidFill>
                  <a:srgbClr val="990000"/>
                </a:solidFill>
                <a:latin typeface="Times New Roman" pitchFamily="18" charset="0"/>
              </a:rPr>
              <a:t>РОДИТЕЛИ:</a:t>
            </a:r>
          </a:p>
          <a:p>
            <a:pPr indent="450850"/>
            <a:r>
              <a:rPr lang="ru-RU" sz="1600" b="1" i="1" dirty="0" smtClean="0">
                <a:latin typeface="Times New Roman" pitchFamily="18" charset="0"/>
              </a:rPr>
              <a:t>- заинтересовать родителей жизнью группы, вызвать желание участвовать в ней. </a:t>
            </a:r>
          </a:p>
          <a:p>
            <a:endParaRPr lang="ru-RU" sz="1600" dirty="0"/>
          </a:p>
        </p:txBody>
      </p:sp>
      <p:pic>
        <p:nvPicPr>
          <p:cNvPr id="8195" name="Picture 3" descr="N:\МОЁ\РИСУНКИ ВСЕ\аниме\dis32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5214950"/>
            <a:ext cx="1143008" cy="137161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857224" y="1643051"/>
            <a:ext cx="6357982" cy="4357718"/>
          </a:xfrm>
        </p:spPr>
        <p:txBody>
          <a:bodyPr>
            <a:normAutofit fontScale="62500" lnSpcReduction="20000"/>
          </a:bodyPr>
          <a:lstStyle/>
          <a:p>
            <a:r>
              <a:rPr lang="ru-RU" b="1" u="sng" dirty="0" smtClean="0">
                <a:solidFill>
                  <a:srgbClr val="0C02D4"/>
                </a:solidFill>
                <a:latin typeface="Times New Roman" pitchFamily="18" charset="0"/>
              </a:rPr>
              <a:t>Материалы и оборудование</a:t>
            </a:r>
            <a:r>
              <a:rPr lang="ru-RU" u="sng" dirty="0" smtClean="0">
                <a:solidFill>
                  <a:srgbClr val="0C02D4"/>
                </a:solidFill>
                <a:latin typeface="Times New Roman" pitchFamily="18" charset="0"/>
              </a:rPr>
              <a:t>:</a:t>
            </a:r>
            <a:r>
              <a:rPr lang="ru-RU" dirty="0" smtClean="0">
                <a:solidFill>
                  <a:srgbClr val="0C02D4"/>
                </a:solidFill>
                <a:latin typeface="Times New Roman" pitchFamily="18" charset="0"/>
              </a:rPr>
              <a:t> сборники русских народных сказок, сборники сказок народов мира, иллюстрации к сказкам, методическая литература, разные виды театра.</a:t>
            </a:r>
            <a:endParaRPr lang="en-US" u="sng" dirty="0" smtClean="0">
              <a:solidFill>
                <a:srgbClr val="0C02D4"/>
              </a:solidFill>
              <a:latin typeface="Times New Roman" pitchFamily="18" charset="0"/>
            </a:endParaRPr>
          </a:p>
          <a:p>
            <a:r>
              <a:rPr lang="ru-RU" b="1" u="sng" dirty="0" smtClean="0">
                <a:solidFill>
                  <a:srgbClr val="0C02D4"/>
                </a:solidFill>
                <a:latin typeface="Times New Roman" pitchFamily="18" charset="0"/>
              </a:rPr>
              <a:t>Предполагаемый результат</a:t>
            </a:r>
            <a:r>
              <a:rPr lang="ru-RU" u="sng" dirty="0" smtClean="0">
                <a:solidFill>
                  <a:srgbClr val="0C02D4"/>
                </a:solidFill>
                <a:latin typeface="Times New Roman" pitchFamily="18" charset="0"/>
              </a:rPr>
              <a:t>:</a:t>
            </a:r>
            <a:r>
              <a:rPr lang="ru-RU" dirty="0" smtClean="0">
                <a:solidFill>
                  <a:srgbClr val="0C02D4"/>
                </a:solidFill>
                <a:latin typeface="Times New Roman" pitchFamily="18" charset="0"/>
              </a:rPr>
              <a:t> - развитие интереса к русской и зарубежной литературе;</a:t>
            </a:r>
          </a:p>
          <a:p>
            <a:r>
              <a:rPr lang="ru-RU" dirty="0" smtClean="0">
                <a:solidFill>
                  <a:srgbClr val="0C02D4"/>
                </a:solidFill>
                <a:latin typeface="Times New Roman" pitchFamily="18" charset="0"/>
              </a:rPr>
              <a:t>- развитие у детей познавательной активности, творческих способностей, коммуникативных навыков;</a:t>
            </a:r>
          </a:p>
          <a:p>
            <a:r>
              <a:rPr lang="ru-RU" dirty="0" smtClean="0">
                <a:solidFill>
                  <a:srgbClr val="0C02D4"/>
                </a:solidFill>
                <a:latin typeface="Times New Roman" pitchFamily="18" charset="0"/>
              </a:rPr>
              <a:t>- совершенствование звукопроизношения, выразительности и связной речи детей. </a:t>
            </a:r>
          </a:p>
          <a:p>
            <a:r>
              <a:rPr lang="ru-RU" dirty="0" smtClean="0">
                <a:solidFill>
                  <a:srgbClr val="0C02D4"/>
                </a:solidFill>
                <a:latin typeface="Times New Roman" pitchFamily="18" charset="0"/>
              </a:rPr>
              <a:t>-  творческое развитие детей.</a:t>
            </a:r>
            <a:endParaRPr lang="en-US" u="sng" dirty="0" smtClean="0">
              <a:solidFill>
                <a:srgbClr val="0C02D4"/>
              </a:solidFill>
              <a:latin typeface="Times New Roman" pitchFamily="18" charset="0"/>
            </a:endParaRPr>
          </a:p>
          <a:p>
            <a:r>
              <a:rPr lang="ru-RU" b="1" u="sng" dirty="0" smtClean="0">
                <a:solidFill>
                  <a:srgbClr val="0C02D4"/>
                </a:solidFill>
                <a:latin typeface="Times New Roman" pitchFamily="18" charset="0"/>
              </a:rPr>
              <a:t>Презентация проекта:</a:t>
            </a:r>
            <a:r>
              <a:rPr lang="ru-RU" dirty="0" smtClean="0">
                <a:solidFill>
                  <a:srgbClr val="0C02D4"/>
                </a:solidFill>
                <a:latin typeface="Times New Roman" pitchFamily="18" charset="0"/>
              </a:rPr>
              <a:t> </a:t>
            </a:r>
          </a:p>
          <a:p>
            <a:r>
              <a:rPr lang="ru-RU" dirty="0" smtClean="0">
                <a:solidFill>
                  <a:srgbClr val="0C02D4"/>
                </a:solidFill>
                <a:latin typeface="Times New Roman" pitchFamily="18" charset="0"/>
              </a:rPr>
              <a:t>Литературная викторина «По дороге сказок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»</a:t>
            </a:r>
          </a:p>
          <a:p>
            <a:r>
              <a:rPr lang="ru-RU" dirty="0" smtClean="0">
                <a:solidFill>
                  <a:srgbClr val="0C02D4"/>
                </a:solidFill>
                <a:latin typeface="Times New Roman" pitchFamily="18" charset="0"/>
              </a:rPr>
              <a:t>Стенгазета « Сказка—это чудо!»    </a:t>
            </a:r>
          </a:p>
          <a:p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 descr="N:\МОЁ\РИСУНКИ ВСЕ\Анимашки\люди\малыши\Малыш9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00826" y="4116591"/>
            <a:ext cx="1985970" cy="235833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20150313_103959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 rot="5400000">
            <a:off x="-321503" y="964389"/>
            <a:ext cx="6000792" cy="4500594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20150313_104238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 rot="5400000">
            <a:off x="4414241" y="1515057"/>
            <a:ext cx="5262598" cy="3946949"/>
          </a:xfrm>
        </p:spPr>
      </p:pic>
      <p:pic>
        <p:nvPicPr>
          <p:cNvPr id="7170" name="Picture 2" descr="N:\МОЁ\РИСУНКИ ВСЕ\аниме\dis20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43240" y="4643446"/>
            <a:ext cx="1214446" cy="145733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6786610" cy="157163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9900"/>
                </a:solidFill>
              </a:rPr>
              <a:t>Результативность  проектной деятельности в коррекционной группе</a:t>
            </a:r>
            <a:endParaRPr lang="ru-RU" sz="3200" b="1" dirty="0">
              <a:solidFill>
                <a:srgbClr val="0099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857364"/>
            <a:ext cx="7429552" cy="457203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0C02D4"/>
                </a:solidFill>
              </a:rPr>
              <a:t>В процессе проектной деятельности у детей с ОНР:</a:t>
            </a:r>
          </a:p>
          <a:p>
            <a:r>
              <a:rPr lang="ru-RU" sz="2800" b="1" dirty="0" smtClean="0">
                <a:solidFill>
                  <a:srgbClr val="0C02D4"/>
                </a:solidFill>
              </a:rPr>
              <a:t> активизировался и расширился словарный запас,</a:t>
            </a:r>
          </a:p>
          <a:p>
            <a:r>
              <a:rPr lang="ru-RU" sz="2800" b="1" dirty="0" smtClean="0">
                <a:solidFill>
                  <a:srgbClr val="0C02D4"/>
                </a:solidFill>
              </a:rPr>
              <a:t> прочно усваиваются лексико-грамматические категории, </a:t>
            </a:r>
          </a:p>
          <a:p>
            <a:r>
              <a:rPr lang="ru-RU" sz="2800" b="1" dirty="0" smtClean="0">
                <a:solidFill>
                  <a:srgbClr val="0C02D4"/>
                </a:solidFill>
              </a:rPr>
              <a:t>развивается связная речь, </a:t>
            </a:r>
          </a:p>
          <a:p>
            <a:r>
              <a:rPr lang="ru-RU" sz="2800" b="1" dirty="0" smtClean="0">
                <a:solidFill>
                  <a:srgbClr val="0C02D4"/>
                </a:solidFill>
              </a:rPr>
              <a:t>повышается познавательная мотивация,</a:t>
            </a:r>
          </a:p>
          <a:p>
            <a:r>
              <a:rPr lang="ru-RU" sz="2800" b="1" smtClean="0">
                <a:solidFill>
                  <a:srgbClr val="0C02D4"/>
                </a:solidFill>
              </a:rPr>
              <a:t> расширился </a:t>
            </a:r>
            <a:r>
              <a:rPr lang="ru-RU" sz="2800" b="1" dirty="0" smtClean="0">
                <a:solidFill>
                  <a:srgbClr val="0C02D4"/>
                </a:solidFill>
              </a:rPr>
              <a:t>кругозор, </a:t>
            </a:r>
          </a:p>
          <a:p>
            <a:r>
              <a:rPr lang="ru-RU" sz="2800" b="1" dirty="0" smtClean="0">
                <a:solidFill>
                  <a:srgbClr val="0C02D4"/>
                </a:solidFill>
              </a:rPr>
              <a:t>развиваются личностные качества </a:t>
            </a:r>
            <a:endParaRPr lang="ru-RU" sz="2800" b="1" dirty="0">
              <a:solidFill>
                <a:srgbClr val="0C02D4"/>
              </a:solidFill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9900"/>
                </a:solidFill>
              </a:rPr>
              <a:t>Актуальность направления</a:t>
            </a:r>
            <a:endParaRPr lang="ru-RU" sz="4000" b="1" dirty="0">
              <a:solidFill>
                <a:srgbClr val="00990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1643042" y="1142984"/>
            <a:ext cx="7286676" cy="4983179"/>
          </a:xfrm>
        </p:spPr>
        <p:txBody>
          <a:bodyPr/>
          <a:lstStyle/>
          <a:p>
            <a:r>
              <a:rPr lang="ru-RU" dirty="0" smtClean="0"/>
              <a:t>Метод проектов </a:t>
            </a:r>
            <a:r>
              <a:rPr lang="ru-RU" u="sng" dirty="0" smtClean="0"/>
              <a:t>по своей дидактической сущности </a:t>
            </a:r>
            <a:r>
              <a:rPr lang="ru-RU" dirty="0" smtClean="0"/>
              <a:t>нацелен на </a:t>
            </a:r>
            <a:r>
              <a:rPr lang="ru-RU" b="1" dirty="0" smtClean="0">
                <a:solidFill>
                  <a:srgbClr val="FF0000"/>
                </a:solidFill>
              </a:rPr>
              <a:t>формирование способностей</a:t>
            </a:r>
            <a:r>
              <a:rPr lang="ru-RU" dirty="0" smtClean="0"/>
              <a:t>, обладая которыми, ребенок  оказывается более приспособленным к жизни, </a:t>
            </a:r>
            <a:r>
              <a:rPr lang="ru-RU" b="1" dirty="0" smtClean="0">
                <a:solidFill>
                  <a:srgbClr val="FF0000"/>
                </a:solidFill>
              </a:rPr>
              <a:t>умеет  адаптироваться </a:t>
            </a:r>
            <a:r>
              <a:rPr lang="ru-RU" dirty="0" smtClean="0"/>
              <a:t>к изменяющимся условиям, </a:t>
            </a:r>
            <a:r>
              <a:rPr lang="ru-RU" b="1" dirty="0" smtClean="0">
                <a:solidFill>
                  <a:srgbClr val="FF0000"/>
                </a:solidFill>
              </a:rPr>
              <a:t>ориентироваться </a:t>
            </a:r>
            <a:r>
              <a:rPr lang="ru-RU" dirty="0" smtClean="0"/>
              <a:t>в разнообразных ситуациях, </a:t>
            </a:r>
            <a:r>
              <a:rPr lang="ru-RU" b="1" dirty="0" smtClean="0">
                <a:solidFill>
                  <a:srgbClr val="FF0000"/>
                </a:solidFill>
              </a:rPr>
              <a:t>работать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в</a:t>
            </a:r>
            <a:r>
              <a:rPr lang="ru-RU" dirty="0" smtClean="0"/>
              <a:t> различных </a:t>
            </a:r>
            <a:r>
              <a:rPr lang="ru-RU" b="1" dirty="0" smtClean="0">
                <a:solidFill>
                  <a:srgbClr val="FF0000"/>
                </a:solidFill>
              </a:rPr>
              <a:t>коллективах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H:\88882017_13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71379" y="428604"/>
            <a:ext cx="1572621" cy="135732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N:\МОЁ\РИСУНКИ ВСЕ\анимация\love210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29454" y="1071546"/>
            <a:ext cx="1076325" cy="914400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357422" y="1857364"/>
            <a:ext cx="6186502" cy="43402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b="1" dirty="0" smtClean="0">
                <a:solidFill>
                  <a:srgbClr val="009900"/>
                </a:solidFill>
              </a:rPr>
              <a:t>  СПАСИБО ЗА         ВНИМАНИЕ!</a:t>
            </a:r>
            <a:endParaRPr lang="ru-RU" sz="6000" b="1" dirty="0">
              <a:solidFill>
                <a:srgbClr val="009900"/>
              </a:solidFill>
            </a:endParaRPr>
          </a:p>
        </p:txBody>
      </p:sp>
      <p:pic>
        <p:nvPicPr>
          <p:cNvPr id="9" name="Picture 3" descr="N:\МОЁ\РИСУНКИ ВСЕ\анимация\love210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643050"/>
            <a:ext cx="1076325" cy="914400"/>
          </a:xfrm>
          <a:prstGeom prst="rect">
            <a:avLst/>
          </a:prstGeom>
          <a:noFill/>
        </p:spPr>
      </p:pic>
      <p:pic>
        <p:nvPicPr>
          <p:cNvPr id="10" name="Picture 3" descr="N:\МОЁ\РИСУНКИ ВСЕ\анимация\love210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58082" y="3357562"/>
            <a:ext cx="1076325" cy="914400"/>
          </a:xfrm>
          <a:prstGeom prst="rect">
            <a:avLst/>
          </a:prstGeom>
          <a:noFill/>
        </p:spPr>
      </p:pic>
      <p:pic>
        <p:nvPicPr>
          <p:cNvPr id="11" name="Picture 3" descr="N:\МОЁ\РИСУНКИ ВСЕ\анимация\love210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00496" y="642918"/>
            <a:ext cx="1076325" cy="914400"/>
          </a:xfrm>
          <a:prstGeom prst="rect">
            <a:avLst/>
          </a:prstGeom>
          <a:noFill/>
        </p:spPr>
      </p:pic>
      <p:pic>
        <p:nvPicPr>
          <p:cNvPr id="12" name="Picture 3" descr="N:\МОЁ\РИСУНКИ ВСЕ\анимация\love210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357166"/>
            <a:ext cx="1076325" cy="914400"/>
          </a:xfrm>
          <a:prstGeom prst="rect">
            <a:avLst/>
          </a:prstGeom>
          <a:noFill/>
        </p:spPr>
      </p:pic>
      <p:pic>
        <p:nvPicPr>
          <p:cNvPr id="13" name="Picture 3" descr="N:\МОЁ\РИСУНКИ ВСЕ\анимация\love210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14546" y="3929066"/>
            <a:ext cx="1076325" cy="914400"/>
          </a:xfrm>
          <a:prstGeom prst="rect">
            <a:avLst/>
          </a:prstGeom>
          <a:noFill/>
        </p:spPr>
      </p:pic>
      <p:pic>
        <p:nvPicPr>
          <p:cNvPr id="14" name="Picture 3" descr="N:\МОЁ\РИСУНКИ ВСЕ\анимация\love210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8" y="4214818"/>
            <a:ext cx="1076325" cy="914400"/>
          </a:xfrm>
          <a:prstGeom prst="rect">
            <a:avLst/>
          </a:prstGeom>
          <a:noFill/>
        </p:spPr>
      </p:pic>
      <p:pic>
        <p:nvPicPr>
          <p:cNvPr id="15" name="Picture 3" descr="N:\МОЁ\РИСУНКИ ВСЕ\анимация\love210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57356" y="1142984"/>
            <a:ext cx="1076325" cy="914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500042"/>
            <a:ext cx="7429552" cy="614366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Так как проектная деятельность является культурной формой деятельности, то у детей </a:t>
            </a:r>
            <a:r>
              <a:rPr lang="ru-RU" u="sng" dirty="0" smtClean="0"/>
              <a:t>формируется  способность к осуществлению ответственного выбора и способа поведения.</a:t>
            </a:r>
            <a:r>
              <a:rPr lang="ru-RU" dirty="0" smtClean="0"/>
              <a:t> Технология проектирования делает детей  </a:t>
            </a:r>
            <a:r>
              <a:rPr lang="ru-RU" b="1" dirty="0" smtClean="0">
                <a:solidFill>
                  <a:srgbClr val="FF0000"/>
                </a:solidFill>
              </a:rPr>
              <a:t>активными участниками</a:t>
            </a:r>
            <a:r>
              <a:rPr lang="ru-RU" b="1" dirty="0" smtClean="0"/>
              <a:t> </a:t>
            </a:r>
            <a:r>
              <a:rPr lang="ru-RU" dirty="0" smtClean="0"/>
              <a:t>воспитательно-образовательного процесса, развивает </a:t>
            </a:r>
            <a:r>
              <a:rPr lang="ru-RU" b="1" dirty="0" smtClean="0">
                <a:solidFill>
                  <a:srgbClr val="FF0000"/>
                </a:solidFill>
              </a:rPr>
              <a:t>уверенность в своих силах,</a:t>
            </a:r>
            <a:r>
              <a:rPr lang="ru-RU" dirty="0" smtClean="0"/>
              <a:t> снижает </a:t>
            </a:r>
            <a:r>
              <a:rPr lang="ru-RU" b="1" dirty="0" smtClean="0">
                <a:solidFill>
                  <a:srgbClr val="FF0000"/>
                </a:solidFill>
              </a:rPr>
              <a:t>тревожность, </a:t>
            </a:r>
            <a:r>
              <a:rPr lang="ru-RU" dirty="0" smtClean="0"/>
              <a:t>формирует </a:t>
            </a:r>
            <a:r>
              <a:rPr lang="ru-RU" b="1" dirty="0" smtClean="0">
                <a:solidFill>
                  <a:srgbClr val="FF0000"/>
                </a:solidFill>
              </a:rPr>
              <a:t>навык  поиска  самостоятельного пути решения проблемы.</a:t>
            </a:r>
          </a:p>
          <a:p>
            <a:endParaRPr lang="ru-RU" dirty="0"/>
          </a:p>
        </p:txBody>
      </p:sp>
      <p:pic>
        <p:nvPicPr>
          <p:cNvPr id="4" name="Picture 2" descr="H:\88882017_13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96152" y="5072074"/>
            <a:ext cx="1847848" cy="159486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4429124" y="214290"/>
            <a:ext cx="2571768" cy="1714512"/>
          </a:xfrm>
          <a:prstGeom prst="cloud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7000924" cy="106047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9900"/>
                </a:solidFill>
              </a:rPr>
              <a:t>Особенности познавательной деятельности детей с ОНР</a:t>
            </a:r>
            <a:endParaRPr lang="ru-RU" sz="3200" b="1" dirty="0">
              <a:solidFill>
                <a:srgbClr val="0099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Выражаются: </a:t>
            </a:r>
          </a:p>
          <a:p>
            <a:r>
              <a:rPr lang="ru-RU" dirty="0" smtClean="0"/>
              <a:t>в снижении способности к приему и переработке воспринимаемой информации, </a:t>
            </a:r>
          </a:p>
          <a:p>
            <a:r>
              <a:rPr lang="ru-RU" dirty="0" smtClean="0"/>
              <a:t>в недостаточном развитии операций анализа и синтеза, сравнения, абстрагирования и обобщения,</a:t>
            </a:r>
          </a:p>
          <a:p>
            <a:r>
              <a:rPr lang="ru-RU" dirty="0" smtClean="0"/>
              <a:t>в затруднении усвоения материала</a:t>
            </a:r>
            <a:endParaRPr lang="ru-RU" dirty="0"/>
          </a:p>
        </p:txBody>
      </p:sp>
      <p:pic>
        <p:nvPicPr>
          <p:cNvPr id="5" name="Picture 2" descr="H:\88882017_13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15206" y="2500306"/>
            <a:ext cx="1490658" cy="12865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2015FD"/>
                </a:solidFill>
              </a:rPr>
              <a:t>Почему  мы решили использовать метод проектов ?</a:t>
            </a:r>
            <a:endParaRPr lang="ru-RU" b="1" i="1" dirty="0">
              <a:solidFill>
                <a:srgbClr val="2015FD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00200"/>
            <a:ext cx="8001056" cy="48291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По результатам обследования лексико-грамматической компетенции речи в старшей группе детей с ОНР:</a:t>
            </a:r>
          </a:p>
          <a:p>
            <a:r>
              <a:rPr lang="ru-RU" b="1" dirty="0" smtClean="0"/>
              <a:t>Высокой уровень имеют—23%</a:t>
            </a:r>
          </a:p>
          <a:p>
            <a:r>
              <a:rPr lang="ru-RU" b="1" dirty="0" smtClean="0"/>
              <a:t>Средний—35%</a:t>
            </a:r>
          </a:p>
          <a:p>
            <a:r>
              <a:rPr lang="ru-RU" b="1" dirty="0" smtClean="0"/>
              <a:t>Низкий—42%</a:t>
            </a:r>
          </a:p>
          <a:p>
            <a:pPr>
              <a:buNone/>
            </a:pPr>
            <a:r>
              <a:rPr lang="ru-RU" sz="2800" b="1" dirty="0" smtClean="0"/>
              <a:t>Предполагаемый результат – повышение уровня лексико-грамматической компетенции речи </a:t>
            </a:r>
          </a:p>
          <a:p>
            <a:pPr>
              <a:buNone/>
            </a:pPr>
            <a:endParaRPr lang="ru-RU" b="1" dirty="0"/>
          </a:p>
        </p:txBody>
      </p:sp>
      <p:pic>
        <p:nvPicPr>
          <p:cNvPr id="4" name="Picture 2" descr="H:\88882017_13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8" y="3714752"/>
            <a:ext cx="1305905" cy="11271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3116"/>
            <a:ext cx="82296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Наши проекты</a:t>
            </a:r>
            <a:endParaRPr lang="ru-RU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2" descr="H:\88882017_13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43240" y="3000372"/>
            <a:ext cx="2714644" cy="23429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i="1" dirty="0" smtClean="0">
                <a:solidFill>
                  <a:srgbClr val="009900"/>
                </a:solidFill>
              </a:rPr>
              <a:t>Что выросло в скорлупке?</a:t>
            </a:r>
            <a:endParaRPr lang="ru-RU" b="1" i="1" dirty="0">
              <a:solidFill>
                <a:srgbClr val="0099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1285860"/>
            <a:ext cx="7286676" cy="484030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C02D4"/>
                </a:solidFill>
              </a:rPr>
              <a:t> Цель: формирование у детей представления о росте и условиях развития растения в помещении</a:t>
            </a:r>
          </a:p>
          <a:p>
            <a:r>
              <a:rPr lang="ru-RU" b="1" dirty="0" smtClean="0">
                <a:solidFill>
                  <a:srgbClr val="0C02D4"/>
                </a:solidFill>
              </a:rPr>
              <a:t>Тип: познавательный, творческо-исследовательский</a:t>
            </a:r>
          </a:p>
          <a:p>
            <a:r>
              <a:rPr lang="ru-RU" b="1" dirty="0" smtClean="0">
                <a:solidFill>
                  <a:srgbClr val="0C02D4"/>
                </a:solidFill>
              </a:rPr>
              <a:t>Продолжительность: краткосрочный (3 недели)</a:t>
            </a:r>
          </a:p>
          <a:p>
            <a:r>
              <a:rPr lang="ru-RU" b="1" dirty="0" smtClean="0">
                <a:solidFill>
                  <a:srgbClr val="0C02D4"/>
                </a:solidFill>
              </a:rPr>
              <a:t>Участники: воспитатели группы, воспитанники</a:t>
            </a:r>
          </a:p>
          <a:p>
            <a:endParaRPr lang="ru-RU" dirty="0"/>
          </a:p>
        </p:txBody>
      </p:sp>
      <p:pic>
        <p:nvPicPr>
          <p:cNvPr id="4" name="Picture 2" descr="H:\88882017_13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2000240"/>
            <a:ext cx="1719752" cy="1484310"/>
          </a:xfrm>
          <a:prstGeom prst="rect">
            <a:avLst/>
          </a:prstGeom>
          <a:noFill/>
        </p:spPr>
      </p:pic>
      <p:pic>
        <p:nvPicPr>
          <p:cNvPr id="1031" name="Picture 7" descr="N:\МОЁ\РИСУНКИ ВСЕ\анимация\Растения-картин\241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28662" y="5000636"/>
            <a:ext cx="762000" cy="952500"/>
          </a:xfrm>
          <a:prstGeom prst="rect">
            <a:avLst/>
          </a:prstGeom>
          <a:noFill/>
        </p:spPr>
      </p:pic>
      <p:pic>
        <p:nvPicPr>
          <p:cNvPr id="1032" name="Picture 8" descr="N:\МОЁ\РИСУНКИ ВСЕ\анимация\Растения-картин\flowers31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4348" y="6215082"/>
            <a:ext cx="476250" cy="476250"/>
          </a:xfrm>
          <a:prstGeom prst="rect">
            <a:avLst/>
          </a:prstGeom>
          <a:noFill/>
        </p:spPr>
      </p:pic>
      <p:pic>
        <p:nvPicPr>
          <p:cNvPr id="1033" name="Picture 9" descr="N:\МОЁ\РИСУНКИ ВСЕ\анимация\Растения-картин\flowers31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488" y="5929330"/>
            <a:ext cx="476250" cy="476250"/>
          </a:xfrm>
          <a:prstGeom prst="rect">
            <a:avLst/>
          </a:prstGeom>
          <a:noFill/>
        </p:spPr>
      </p:pic>
      <p:pic>
        <p:nvPicPr>
          <p:cNvPr id="1034" name="Picture 10" descr="N:\МОЁ\РИСУНКИ ВСЕ\анимация\Растения-картин\flowers31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28860" y="6286520"/>
            <a:ext cx="476250" cy="476250"/>
          </a:xfrm>
          <a:prstGeom prst="rect">
            <a:avLst/>
          </a:prstGeom>
          <a:noFill/>
        </p:spPr>
      </p:pic>
      <p:pic>
        <p:nvPicPr>
          <p:cNvPr id="1035" name="Picture 11" descr="N:\МОЁ\РИСУНКИ ВСЕ\анимация\Растения-картин\flowers31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00166" y="6215082"/>
            <a:ext cx="476250" cy="476250"/>
          </a:xfrm>
          <a:prstGeom prst="rect">
            <a:avLst/>
          </a:prstGeom>
          <a:noFill/>
        </p:spPr>
      </p:pic>
      <p:pic>
        <p:nvPicPr>
          <p:cNvPr id="1036" name="Picture 12" descr="N:\МОЁ\РИСУНКИ ВСЕ\анимация\Растения-картин\236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74920" y="500042"/>
            <a:ext cx="1669080" cy="161925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9900"/>
                </a:solidFill>
              </a:rPr>
              <a:t>Что выросло в скорлупке?</a:t>
            </a:r>
            <a:endParaRPr lang="ru-RU" dirty="0"/>
          </a:p>
        </p:txBody>
      </p:sp>
      <p:pic>
        <p:nvPicPr>
          <p:cNvPr id="7" name="Содержимое 6" descr="20150417_143026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 rot="5400000">
            <a:off x="-214346" y="1428736"/>
            <a:ext cx="5143536" cy="3857652"/>
          </a:xfrm>
          <a:prstGeom prst="round2DiagRect">
            <a:avLst/>
          </a:prstGeom>
        </p:spPr>
      </p:pic>
      <p:pic>
        <p:nvPicPr>
          <p:cNvPr id="5" name="Содержимое 4" descr="20150417_122519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>
          <a:xfrm rot="5400000">
            <a:off x="4126012" y="1517534"/>
            <a:ext cx="5282417" cy="3961813"/>
          </a:xfrm>
          <a:prstGeom prst="round2Diag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/>
          <a:lstStyle/>
          <a:p>
            <a:r>
              <a:rPr lang="ru-RU" b="1" i="1" dirty="0" smtClean="0">
                <a:solidFill>
                  <a:srgbClr val="009900"/>
                </a:solidFill>
              </a:rPr>
              <a:t>Спорт –здоровый образ жизни</a:t>
            </a:r>
            <a:endParaRPr lang="ru-RU" b="1" i="1" dirty="0">
              <a:solidFill>
                <a:srgbClr val="0099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488" y="1142984"/>
            <a:ext cx="6143668" cy="5143536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Цель: формирование у детей понимания значимости сохранения и укрепления своего  здоровья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Тип: творческо-исследовательский, информационный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Продолжительность:  среднесрочный (2 месяца)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Участники: воспитатели группы, музыкальный руководитель, воспитанники группы, родители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689</Words>
  <Application>Microsoft Office PowerPoint</Application>
  <PresentationFormat>Экран (4:3)</PresentationFormat>
  <Paragraphs>78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Проектная деятельность в коррекционной группе детского сада</vt:lpstr>
      <vt:lpstr>Актуальность направления</vt:lpstr>
      <vt:lpstr>Слайд 3</vt:lpstr>
      <vt:lpstr>Особенности познавательной деятельности детей с ОНР</vt:lpstr>
      <vt:lpstr>Почему  мы решили использовать метод проектов ?</vt:lpstr>
      <vt:lpstr>Наши проекты</vt:lpstr>
      <vt:lpstr>Что выросло в скорлупке?</vt:lpstr>
      <vt:lpstr>Что выросло в скорлупке?</vt:lpstr>
      <vt:lpstr>Спорт –здоровый образ жизни</vt:lpstr>
      <vt:lpstr>Слайд 10</vt:lpstr>
      <vt:lpstr>Вода -водица</vt:lpstr>
      <vt:lpstr>Слайд 12</vt:lpstr>
      <vt:lpstr>Дерево памяти</vt:lpstr>
      <vt:lpstr>Слайд 14</vt:lpstr>
      <vt:lpstr>Сказка –  это чудо!</vt:lpstr>
      <vt:lpstr>Задачи:  </vt:lpstr>
      <vt:lpstr>Слайд 17</vt:lpstr>
      <vt:lpstr>Слайд 18</vt:lpstr>
      <vt:lpstr>Результативность  проектной деятельности в коррекционной группе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деятельность в коррекционной группе детского сада</dc:title>
  <dc:creator>Админ</dc:creator>
  <cp:lastModifiedBy>Даниил</cp:lastModifiedBy>
  <cp:revision>39</cp:revision>
  <dcterms:created xsi:type="dcterms:W3CDTF">2015-05-03T15:12:28Z</dcterms:created>
  <dcterms:modified xsi:type="dcterms:W3CDTF">2020-10-06T19:20:41Z</dcterms:modified>
</cp:coreProperties>
</file>